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72" r:id="rId11"/>
    <p:sldId id="264" r:id="rId12"/>
    <p:sldId id="265" r:id="rId13"/>
    <p:sldId id="273" r:id="rId14"/>
    <p:sldId id="274" r:id="rId15"/>
    <p:sldId id="275" r:id="rId16"/>
    <p:sldId id="266" r:id="rId17"/>
    <p:sldId id="267" r:id="rId18"/>
    <p:sldId id="268" r:id="rId19"/>
    <p:sldId id="269" r:id="rId20"/>
    <p:sldId id="270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37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478659"/>
            <a:ext cx="8572500" cy="12344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Purchase Behavior Analysis in Retail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4036218" y="1876350"/>
            <a:ext cx="1071563" cy="42863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" name="Text 2"/>
          <p:cNvSpPr/>
          <p:nvPr/>
        </p:nvSpPr>
        <p:spPr>
          <a:xfrm>
            <a:off x="2403036" y="1975071"/>
            <a:ext cx="4459846" cy="12349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To turn raw retail data into actionable customer insights and business strategies using Data Science and Power BI.”</a:t>
            </a:r>
          </a:p>
          <a:p>
            <a:pPr marL="0" indent="0" algn="ctr">
              <a:buNone/>
            </a:pP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2975372" y="3427577"/>
            <a:ext cx="31932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 AYESHA BANU</a:t>
            </a:r>
            <a:endParaRPr lang="en-US" sz="1688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633" y="4411070"/>
            <a:ext cx="150019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386485" y="4379816"/>
            <a:ext cx="72129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July 2025</a:t>
            </a:r>
            <a:endParaRPr lang="en-US" sz="135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EDBA34C0-532E-D5FD-61CC-611BA69D6347}"/>
              </a:ext>
            </a:extLst>
          </p:cNvPr>
          <p:cNvSpPr/>
          <p:nvPr/>
        </p:nvSpPr>
        <p:spPr>
          <a:xfrm>
            <a:off x="3777403" y="3945351"/>
            <a:ext cx="1586973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ayesha24banu@gmail.com </a:t>
            </a:r>
            <a:endParaRPr lang="en-US" sz="942" dirty="0"/>
          </a:p>
        </p:txBody>
      </p:sp>
      <p:pic>
        <p:nvPicPr>
          <p:cNvPr id="22" name="Image 6" descr="preencoded.png">
            <a:extLst>
              <a:ext uri="{FF2B5EF4-FFF2-40B4-BE49-F238E27FC236}">
                <a16:creationId xmlns:a16="http://schemas.microsoft.com/office/drawing/2014/main" id="{C67503E6-881A-8D56-8532-DBFFCBFF8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399" y="3973689"/>
            <a:ext cx="128588" cy="128588"/>
          </a:xfrm>
          <a:prstGeom prst="rect">
            <a:avLst/>
          </a:prstGeom>
        </p:spPr>
      </p:pic>
      <p:sp>
        <p:nvSpPr>
          <p:cNvPr id="23" name="Text 11">
            <a:extLst>
              <a:ext uri="{FF2B5EF4-FFF2-40B4-BE49-F238E27FC236}">
                <a16:creationId xmlns:a16="http://schemas.microsoft.com/office/drawing/2014/main" id="{338F4AD8-1120-F648-A5AF-98A82B9894D3}"/>
              </a:ext>
            </a:extLst>
          </p:cNvPr>
          <p:cNvSpPr/>
          <p:nvPr/>
        </p:nvSpPr>
        <p:spPr>
          <a:xfrm>
            <a:off x="1660335" y="3941542"/>
            <a:ext cx="17148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linkedin.com/in/ayeshabanu </a:t>
            </a:r>
            <a:endParaRPr lang="en-US" sz="942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D59FD2F6-63D4-6B50-9EAB-DDA96C87B0C6}"/>
              </a:ext>
            </a:extLst>
          </p:cNvPr>
          <p:cNvSpPr/>
          <p:nvPr/>
        </p:nvSpPr>
        <p:spPr>
          <a:xfrm>
            <a:off x="5809266" y="3938641"/>
            <a:ext cx="14723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github.com/ayeshabanu </a:t>
            </a:r>
            <a:endParaRPr lang="en-US" sz="942" dirty="0"/>
          </a:p>
        </p:txBody>
      </p:sp>
      <p:pic>
        <p:nvPicPr>
          <p:cNvPr id="25" name="Image 7" descr="preencoded.png">
            <a:extLst>
              <a:ext uri="{FF2B5EF4-FFF2-40B4-BE49-F238E27FC236}">
                <a16:creationId xmlns:a16="http://schemas.microsoft.com/office/drawing/2014/main" id="{C36D97F6-FC1B-3B78-8F44-501D13985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256" y="3970788"/>
            <a:ext cx="112514" cy="128588"/>
          </a:xfrm>
          <a:prstGeom prst="rect">
            <a:avLst/>
          </a:prstGeom>
        </p:spPr>
      </p:pic>
      <p:pic>
        <p:nvPicPr>
          <p:cNvPr id="26" name="Image 8" descr="preencoded.png">
            <a:extLst>
              <a:ext uri="{FF2B5EF4-FFF2-40B4-BE49-F238E27FC236}">
                <a16:creationId xmlns:a16="http://schemas.microsoft.com/office/drawing/2014/main" id="{B4874DED-A27C-547C-96E6-DBFB220BC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6256" y="3987026"/>
            <a:ext cx="125016" cy="1285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685F0F6-D2E7-A601-6C8D-AFD38BC2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AB618-D169-815F-1654-E0959EED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4" t="2371" b="1102"/>
          <a:stretch>
            <a:fillRect/>
          </a:stretch>
        </p:blipFill>
        <p:spPr>
          <a:xfrm>
            <a:off x="223520" y="548640"/>
            <a:ext cx="8764693" cy="4416213"/>
          </a:xfrm>
          <a:prstGeom prst="rect">
            <a:avLst/>
          </a:prstGeom>
        </p:spPr>
      </p:pic>
      <p:sp>
        <p:nvSpPr>
          <p:cNvPr id="7" name="Text 17">
            <a:extLst>
              <a:ext uri="{FF2B5EF4-FFF2-40B4-BE49-F238E27FC236}">
                <a16:creationId xmlns:a16="http://schemas.microsoft.com/office/drawing/2014/main" id="{CDFD007B-055A-F317-0762-04536DFBB6E5}"/>
              </a:ext>
            </a:extLst>
          </p:cNvPr>
          <p:cNvSpPr/>
          <p:nvPr/>
        </p:nvSpPr>
        <p:spPr>
          <a:xfrm>
            <a:off x="3171211" y="205333"/>
            <a:ext cx="261129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Segments by RFM Clusters</a:t>
            </a:r>
            <a:endParaRPr lang="en-US" sz="1046" dirty="0"/>
          </a:p>
        </p:txBody>
      </p:sp>
    </p:spTree>
    <p:extLst>
      <p:ext uri="{BB962C8B-B14F-4D97-AF65-F5344CB8AC3E}">
        <p14:creationId xmlns:p14="http://schemas.microsoft.com/office/powerpoint/2010/main" val="3124185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28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Basket Analysis: Product Associations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" name="Text 2"/>
          <p:cNvSpPr/>
          <p:nvPr/>
        </p:nvSpPr>
        <p:spPr>
          <a:xfrm>
            <a:off x="277736" y="1149428"/>
            <a:ext cx="4143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6B3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Market Basket Analysis?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03609" y="1946237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6B3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Association Rules Discovered:</a:t>
            </a:r>
            <a:endParaRPr lang="en-US" sz="1046" dirty="0"/>
          </a:p>
        </p:txBody>
      </p:sp>
      <p:sp>
        <p:nvSpPr>
          <p:cNvPr id="29" name="Text 26"/>
          <p:cNvSpPr/>
          <p:nvPr/>
        </p:nvSpPr>
        <p:spPr>
          <a:xfrm>
            <a:off x="285750" y="6250781"/>
            <a:ext cx="4143375" cy="385763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"These association rules provide clear opportunities for product bundling and strategic store placement." </a:t>
            </a:r>
            <a:endParaRPr lang="en-US" sz="942" dirty="0"/>
          </a:p>
        </p:txBody>
      </p:sp>
      <p:sp>
        <p:nvSpPr>
          <p:cNvPr id="30" name="Shape 27"/>
          <p:cNvSpPr/>
          <p:nvPr/>
        </p:nvSpPr>
        <p:spPr>
          <a:xfrm>
            <a:off x="4730901" y="1149427"/>
            <a:ext cx="4135363" cy="319754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4786313" y="1240137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Association Strength by Product Pair</a:t>
            </a:r>
            <a:endParaRPr lang="en-US" sz="1046" dirty="0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EE81D89A-A5A8-EF5C-D8AD-E80B3D1A0325}"/>
              </a:ext>
            </a:extLst>
          </p:cNvPr>
          <p:cNvSpPr/>
          <p:nvPr/>
        </p:nvSpPr>
        <p:spPr>
          <a:xfrm>
            <a:off x="285749" y="1392342"/>
            <a:ext cx="4143375" cy="3864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data mining technique that discovers relationships between products that are frequently purchased together, enabling strategic product bundling and cross-selling. </a:t>
            </a:r>
            <a:endParaRPr lang="en-US" sz="837" dirty="0"/>
          </a:p>
        </p:txBody>
      </p:sp>
      <p:sp>
        <p:nvSpPr>
          <p:cNvPr id="35" name="Shape 5">
            <a:extLst>
              <a:ext uri="{FF2B5EF4-FFF2-40B4-BE49-F238E27FC236}">
                <a16:creationId xmlns:a16="http://schemas.microsoft.com/office/drawing/2014/main" id="{7077003B-65A2-07AF-C9B9-39EE97CCAD55}"/>
              </a:ext>
            </a:extLst>
          </p:cNvPr>
          <p:cNvSpPr/>
          <p:nvPr/>
        </p:nvSpPr>
        <p:spPr>
          <a:xfrm>
            <a:off x="285750" y="2237389"/>
            <a:ext cx="4179094" cy="689372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3D2C0B6C-B6D0-9072-4F9D-B98D4DC44A57}"/>
              </a:ext>
            </a:extLst>
          </p:cNvPr>
          <p:cNvSpPr/>
          <p:nvPr/>
        </p:nvSpPr>
        <p:spPr>
          <a:xfrm>
            <a:off x="371475" y="2323114"/>
            <a:ext cx="4007644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ROSES REGENCY TEACUP AND SAUCER → GREEN REGENCY TEACUP AND SAUCER</a:t>
            </a:r>
            <a:endParaRPr lang="en-US" sz="785" dirty="0"/>
          </a:p>
        </p:txBody>
      </p:sp>
      <p:sp>
        <p:nvSpPr>
          <p:cNvPr id="37" name="Text 7">
            <a:extLst>
              <a:ext uri="{FF2B5EF4-FFF2-40B4-BE49-F238E27FC236}">
                <a16:creationId xmlns:a16="http://schemas.microsoft.com/office/drawing/2014/main" id="{46E0E808-69C1-3539-E0E1-A69E0387555C}"/>
              </a:ext>
            </a:extLst>
          </p:cNvPr>
          <p:cNvSpPr/>
          <p:nvPr/>
        </p:nvSpPr>
        <p:spPr>
          <a:xfrm>
            <a:off x="371475" y="2712448"/>
            <a:ext cx="43738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Confidence:</a:t>
            </a:r>
            <a:endParaRPr lang="en-US" sz="575" dirty="0"/>
          </a:p>
        </p:txBody>
      </p:sp>
      <p:sp>
        <p:nvSpPr>
          <p:cNvPr id="38" name="Text 8">
            <a:extLst>
              <a:ext uri="{FF2B5EF4-FFF2-40B4-BE49-F238E27FC236}">
                <a16:creationId xmlns:a16="http://schemas.microsoft.com/office/drawing/2014/main" id="{1747262C-7713-81C9-308F-BF1CA320683E}"/>
              </a:ext>
            </a:extLst>
          </p:cNvPr>
          <p:cNvSpPr/>
          <p:nvPr/>
        </p:nvSpPr>
        <p:spPr>
          <a:xfrm>
            <a:off x="837437" y="2701733"/>
            <a:ext cx="3196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70.36%</a:t>
            </a:r>
            <a:endParaRPr lang="en-US" sz="680" dirty="0"/>
          </a:p>
        </p:txBody>
      </p:sp>
      <p:sp>
        <p:nvSpPr>
          <p:cNvPr id="39" name="Text 9">
            <a:extLst>
              <a:ext uri="{FF2B5EF4-FFF2-40B4-BE49-F238E27FC236}">
                <a16:creationId xmlns:a16="http://schemas.microsoft.com/office/drawing/2014/main" id="{93AE5D4F-8080-C580-E249-6ACA4FA8BAD5}"/>
              </a:ext>
            </a:extLst>
          </p:cNvPr>
          <p:cNvSpPr/>
          <p:nvPr/>
        </p:nvSpPr>
        <p:spPr>
          <a:xfrm>
            <a:off x="1264248" y="2712448"/>
            <a:ext cx="13793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Lift:</a:t>
            </a:r>
            <a:endParaRPr lang="en-US" sz="575" dirty="0"/>
          </a:p>
        </p:txBody>
      </p:sp>
      <p:sp>
        <p:nvSpPr>
          <p:cNvPr id="40" name="Text 10">
            <a:extLst>
              <a:ext uri="{FF2B5EF4-FFF2-40B4-BE49-F238E27FC236}">
                <a16:creationId xmlns:a16="http://schemas.microsoft.com/office/drawing/2014/main" id="{6D0A5990-3013-04E9-F63B-7E473295B283}"/>
              </a:ext>
            </a:extLst>
          </p:cNvPr>
          <p:cNvSpPr/>
          <p:nvPr/>
        </p:nvSpPr>
        <p:spPr>
          <a:xfrm>
            <a:off x="1430759" y="2701733"/>
            <a:ext cx="23839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27.88</a:t>
            </a:r>
            <a:endParaRPr lang="en-US" sz="680" dirty="0"/>
          </a:p>
        </p:txBody>
      </p:sp>
      <p:sp>
        <p:nvSpPr>
          <p:cNvPr id="42" name="Text 7">
            <a:extLst>
              <a:ext uri="{FF2B5EF4-FFF2-40B4-BE49-F238E27FC236}">
                <a16:creationId xmlns:a16="http://schemas.microsoft.com/office/drawing/2014/main" id="{6046FDB2-EAED-5F4A-5D31-20C85B22D9CC}"/>
              </a:ext>
            </a:extLst>
          </p:cNvPr>
          <p:cNvSpPr/>
          <p:nvPr/>
        </p:nvSpPr>
        <p:spPr>
          <a:xfrm>
            <a:off x="371475" y="2712448"/>
            <a:ext cx="43738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Confidence:</a:t>
            </a:r>
            <a:endParaRPr lang="en-US" sz="575" dirty="0"/>
          </a:p>
        </p:txBody>
      </p:sp>
      <p:sp>
        <p:nvSpPr>
          <p:cNvPr id="43" name="Shape 11">
            <a:extLst>
              <a:ext uri="{FF2B5EF4-FFF2-40B4-BE49-F238E27FC236}">
                <a16:creationId xmlns:a16="http://schemas.microsoft.com/office/drawing/2014/main" id="{FA14D13C-5E6A-6CF4-D4B4-403CADBB45D8}"/>
              </a:ext>
            </a:extLst>
          </p:cNvPr>
          <p:cNvSpPr/>
          <p:nvPr/>
        </p:nvSpPr>
        <p:spPr>
          <a:xfrm>
            <a:off x="285750" y="2998198"/>
            <a:ext cx="4179094" cy="528638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44" name="Text 12">
            <a:extLst>
              <a:ext uri="{FF2B5EF4-FFF2-40B4-BE49-F238E27FC236}">
                <a16:creationId xmlns:a16="http://schemas.microsoft.com/office/drawing/2014/main" id="{F41C31E7-14D4-5477-5FE2-994D4DB7FD70}"/>
              </a:ext>
            </a:extLst>
          </p:cNvPr>
          <p:cNvSpPr/>
          <p:nvPr/>
        </p:nvSpPr>
        <p:spPr>
          <a:xfrm>
            <a:off x="371475" y="3083923"/>
            <a:ext cx="4007644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SWEETHEART CERAMIC TRINKET BOX → STRAWBERRY CERAMIC TRINKET BOX</a:t>
            </a:r>
            <a:endParaRPr lang="en-US" sz="785" dirty="0"/>
          </a:p>
        </p:txBody>
      </p:sp>
      <p:sp>
        <p:nvSpPr>
          <p:cNvPr id="45" name="Text 13">
            <a:extLst>
              <a:ext uri="{FF2B5EF4-FFF2-40B4-BE49-F238E27FC236}">
                <a16:creationId xmlns:a16="http://schemas.microsoft.com/office/drawing/2014/main" id="{88903BE1-B777-1697-9A64-C02BCA62ED9C}"/>
              </a:ext>
            </a:extLst>
          </p:cNvPr>
          <p:cNvSpPr/>
          <p:nvPr/>
        </p:nvSpPr>
        <p:spPr>
          <a:xfrm>
            <a:off x="371475" y="3312523"/>
            <a:ext cx="43738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Confidence:</a:t>
            </a:r>
            <a:endParaRPr lang="en-US" sz="575" dirty="0"/>
          </a:p>
        </p:txBody>
      </p:sp>
      <p:sp>
        <p:nvSpPr>
          <p:cNvPr id="46" name="Text 14">
            <a:extLst>
              <a:ext uri="{FF2B5EF4-FFF2-40B4-BE49-F238E27FC236}">
                <a16:creationId xmlns:a16="http://schemas.microsoft.com/office/drawing/2014/main" id="{97D5DBA5-071D-2F31-0C96-51A4A542E272}"/>
              </a:ext>
            </a:extLst>
          </p:cNvPr>
          <p:cNvSpPr/>
          <p:nvPr/>
        </p:nvSpPr>
        <p:spPr>
          <a:xfrm>
            <a:off x="837437" y="3301808"/>
            <a:ext cx="3196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69.77%</a:t>
            </a:r>
            <a:endParaRPr lang="en-US" sz="680" dirty="0"/>
          </a:p>
        </p:txBody>
      </p:sp>
      <p:sp>
        <p:nvSpPr>
          <p:cNvPr id="47" name="Text 15">
            <a:extLst>
              <a:ext uri="{FF2B5EF4-FFF2-40B4-BE49-F238E27FC236}">
                <a16:creationId xmlns:a16="http://schemas.microsoft.com/office/drawing/2014/main" id="{123B402D-81C2-C731-7E29-0A613AE7FAAA}"/>
              </a:ext>
            </a:extLst>
          </p:cNvPr>
          <p:cNvSpPr/>
          <p:nvPr/>
        </p:nvSpPr>
        <p:spPr>
          <a:xfrm>
            <a:off x="1264248" y="3312523"/>
            <a:ext cx="13793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Lift:</a:t>
            </a:r>
            <a:endParaRPr lang="en-US" sz="575" dirty="0"/>
          </a:p>
        </p:txBody>
      </p:sp>
      <p:sp>
        <p:nvSpPr>
          <p:cNvPr id="48" name="Text 16">
            <a:extLst>
              <a:ext uri="{FF2B5EF4-FFF2-40B4-BE49-F238E27FC236}">
                <a16:creationId xmlns:a16="http://schemas.microsoft.com/office/drawing/2014/main" id="{F65DA50C-71FD-A95D-92B8-9145DABFF3EE}"/>
              </a:ext>
            </a:extLst>
          </p:cNvPr>
          <p:cNvSpPr/>
          <p:nvPr/>
        </p:nvSpPr>
        <p:spPr>
          <a:xfrm>
            <a:off x="1430759" y="3301808"/>
            <a:ext cx="23839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14.19</a:t>
            </a:r>
            <a:endParaRPr lang="en-US" sz="680" dirty="0"/>
          </a:p>
        </p:txBody>
      </p:sp>
      <p:sp>
        <p:nvSpPr>
          <p:cNvPr id="49" name="Shape 17">
            <a:extLst>
              <a:ext uri="{FF2B5EF4-FFF2-40B4-BE49-F238E27FC236}">
                <a16:creationId xmlns:a16="http://schemas.microsoft.com/office/drawing/2014/main" id="{FABF44F9-0F3A-A21F-842C-0479EA6A3516}"/>
              </a:ext>
            </a:extLst>
          </p:cNvPr>
          <p:cNvSpPr/>
          <p:nvPr/>
        </p:nvSpPr>
        <p:spPr>
          <a:xfrm>
            <a:off x="285750" y="3598273"/>
            <a:ext cx="4179094" cy="689372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0" name="Text 18">
            <a:extLst>
              <a:ext uri="{FF2B5EF4-FFF2-40B4-BE49-F238E27FC236}">
                <a16:creationId xmlns:a16="http://schemas.microsoft.com/office/drawing/2014/main" id="{8500A78D-9A6D-CC96-C084-17F302C72E6B}"/>
              </a:ext>
            </a:extLst>
          </p:cNvPr>
          <p:cNvSpPr/>
          <p:nvPr/>
        </p:nvSpPr>
        <p:spPr>
          <a:xfrm>
            <a:off x="371475" y="3683998"/>
            <a:ext cx="4007644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WOODEN PICTURE FRAME WHITE FINISH → WOODEN FRAME ANTIQUE WHITE</a:t>
            </a:r>
            <a:endParaRPr lang="en-US" sz="785" dirty="0"/>
          </a:p>
        </p:txBody>
      </p:sp>
      <p:sp>
        <p:nvSpPr>
          <p:cNvPr id="51" name="Text 19">
            <a:extLst>
              <a:ext uri="{FF2B5EF4-FFF2-40B4-BE49-F238E27FC236}">
                <a16:creationId xmlns:a16="http://schemas.microsoft.com/office/drawing/2014/main" id="{A3471D37-FE23-B2A8-32C7-4C0C7579323C}"/>
              </a:ext>
            </a:extLst>
          </p:cNvPr>
          <p:cNvSpPr/>
          <p:nvPr/>
        </p:nvSpPr>
        <p:spPr>
          <a:xfrm>
            <a:off x="371475" y="4073333"/>
            <a:ext cx="43738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Confidence:</a:t>
            </a:r>
            <a:endParaRPr lang="en-US" sz="575" dirty="0"/>
          </a:p>
        </p:txBody>
      </p:sp>
      <p:sp>
        <p:nvSpPr>
          <p:cNvPr id="52" name="Text 20">
            <a:extLst>
              <a:ext uri="{FF2B5EF4-FFF2-40B4-BE49-F238E27FC236}">
                <a16:creationId xmlns:a16="http://schemas.microsoft.com/office/drawing/2014/main" id="{6603AAA1-474D-8A26-8B66-24C3EFEC03CD}"/>
              </a:ext>
            </a:extLst>
          </p:cNvPr>
          <p:cNvSpPr/>
          <p:nvPr/>
        </p:nvSpPr>
        <p:spPr>
          <a:xfrm>
            <a:off x="837437" y="4062617"/>
            <a:ext cx="3196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59.89%</a:t>
            </a:r>
            <a:endParaRPr lang="en-US" sz="680" dirty="0"/>
          </a:p>
        </p:txBody>
      </p:sp>
      <p:sp>
        <p:nvSpPr>
          <p:cNvPr id="53" name="Text 21">
            <a:extLst>
              <a:ext uri="{FF2B5EF4-FFF2-40B4-BE49-F238E27FC236}">
                <a16:creationId xmlns:a16="http://schemas.microsoft.com/office/drawing/2014/main" id="{1A0227A8-663D-7B73-238D-10364743AA7F}"/>
              </a:ext>
            </a:extLst>
          </p:cNvPr>
          <p:cNvSpPr/>
          <p:nvPr/>
        </p:nvSpPr>
        <p:spPr>
          <a:xfrm>
            <a:off x="1264248" y="4073333"/>
            <a:ext cx="13793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Lift:</a:t>
            </a:r>
            <a:endParaRPr lang="en-US" sz="575" dirty="0"/>
          </a:p>
        </p:txBody>
      </p:sp>
      <p:sp>
        <p:nvSpPr>
          <p:cNvPr id="54" name="Text 22">
            <a:extLst>
              <a:ext uri="{FF2B5EF4-FFF2-40B4-BE49-F238E27FC236}">
                <a16:creationId xmlns:a16="http://schemas.microsoft.com/office/drawing/2014/main" id="{E487F36A-AC7C-E012-437A-23F2425E1A8C}"/>
              </a:ext>
            </a:extLst>
          </p:cNvPr>
          <p:cNvSpPr/>
          <p:nvPr/>
        </p:nvSpPr>
        <p:spPr>
          <a:xfrm>
            <a:off x="1430759" y="4062617"/>
            <a:ext cx="23839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68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12.49</a:t>
            </a:r>
            <a:endParaRPr lang="en-US" sz="680" dirty="0"/>
          </a:p>
        </p:txBody>
      </p:sp>
      <p:pic>
        <p:nvPicPr>
          <p:cNvPr id="55" name="Image 1" descr="preencoded.png">
            <a:extLst>
              <a:ext uri="{FF2B5EF4-FFF2-40B4-BE49-F238E27FC236}">
                <a16:creationId xmlns:a16="http://schemas.microsoft.com/office/drawing/2014/main" id="{552676F5-FF14-605C-3921-2DB6DCD28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3" y="1846659"/>
            <a:ext cx="3964781" cy="25003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57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Our Dashboard Helps You Answer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14463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4356" y="1357313"/>
            <a:ext cx="33249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How's the overall performance?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564356" y="1585913"/>
            <a:ext cx="33249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View Revenue, Orders, Average Order Value at a glance</a:t>
            </a:r>
            <a:endParaRPr lang="en-US" sz="94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14538"/>
            <a:ext cx="150019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2925" y="1957388"/>
            <a:ext cx="29400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do we sell more?</a:t>
            </a:r>
            <a:endParaRPr lang="en-US" sz="942" dirty="0"/>
          </a:p>
        </p:txBody>
      </p:sp>
      <p:sp>
        <p:nvSpPr>
          <p:cNvPr id="10" name="Text 5"/>
          <p:cNvSpPr/>
          <p:nvPr/>
        </p:nvSpPr>
        <p:spPr>
          <a:xfrm>
            <a:off x="542925" y="2185988"/>
            <a:ext cx="29400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sales trends and peak purchasing hours</a:t>
            </a:r>
            <a:endParaRPr lang="en-US" sz="94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4613"/>
            <a:ext cx="214313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7219" y="2557463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Who are our customers?</a:t>
            </a:r>
            <a:endParaRPr lang="en-US" sz="942" dirty="0"/>
          </a:p>
        </p:txBody>
      </p:sp>
      <p:sp>
        <p:nvSpPr>
          <p:cNvPr id="13" name="Text 7"/>
          <p:cNvSpPr/>
          <p:nvPr/>
        </p:nvSpPr>
        <p:spPr>
          <a:xfrm>
            <a:off x="607219" y="2786063"/>
            <a:ext cx="3821906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RFM segments: Loyal, At-Risk, Hibernating with detailed metrics</a:t>
            </a:r>
            <a:endParaRPr lang="en-US" sz="942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407569"/>
            <a:ext cx="192881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85788" y="3350419"/>
            <a:ext cx="374988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do they buy together?</a:t>
            </a:r>
            <a:endParaRPr lang="en-US" sz="942" dirty="0"/>
          </a:p>
        </p:txBody>
      </p:sp>
      <p:sp>
        <p:nvSpPr>
          <p:cNvPr id="16" name="Text 9"/>
          <p:cNvSpPr/>
          <p:nvPr/>
        </p:nvSpPr>
        <p:spPr>
          <a:xfrm>
            <a:off x="585788" y="3579019"/>
            <a:ext cx="374988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MBA rules with Lift &amp; Confidence metrics for product bundling</a:t>
            </a:r>
            <a:endParaRPr lang="en-US" sz="942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007644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64356" y="3950494"/>
            <a:ext cx="38647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can I slice this data?</a:t>
            </a:r>
            <a:endParaRPr lang="en-US" sz="942" dirty="0"/>
          </a:p>
        </p:txBody>
      </p:sp>
      <p:sp>
        <p:nvSpPr>
          <p:cNvPr id="19" name="Text 11"/>
          <p:cNvSpPr/>
          <p:nvPr/>
        </p:nvSpPr>
        <p:spPr>
          <a:xfrm>
            <a:off x="564356" y="4179094"/>
            <a:ext cx="38647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By Country, Date, Product, Customer Segment for targeted analysis</a:t>
            </a:r>
            <a:endParaRPr lang="en-US" sz="942" dirty="0"/>
          </a:p>
        </p:txBody>
      </p:sp>
      <p:sp>
        <p:nvSpPr>
          <p:cNvPr id="20" name="Text 12"/>
          <p:cNvSpPr/>
          <p:nvPr/>
        </p:nvSpPr>
        <p:spPr>
          <a:xfrm>
            <a:off x="285750" y="4779169"/>
            <a:ext cx="4143375" cy="192881"/>
          </a:xfrm>
          <a:prstGeom prst="rect">
            <a:avLst/>
          </a:prstGeom>
          <a:noFill/>
          <a:ln/>
        </p:spPr>
        <p:txBody>
          <a:bodyPr wrap="non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"It's not just visuals—it's an exploration tool for decision-makers." </a:t>
            </a:r>
            <a:endParaRPr lang="en-US" sz="942" dirty="0"/>
          </a:p>
        </p:txBody>
      </p:sp>
      <p:sp>
        <p:nvSpPr>
          <p:cNvPr id="22" name="Text 13"/>
          <p:cNvSpPr/>
          <p:nvPr/>
        </p:nvSpPr>
        <p:spPr>
          <a:xfrm>
            <a:off x="4762289" y="4728932"/>
            <a:ext cx="4143375" cy="2576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Interactive 4-page Power BI dashboard with Executive Summary, sales Trends Customer Segments, and Market Basket Analysis </a:t>
            </a:r>
            <a:endParaRPr lang="en-US" sz="837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08331-2201-D789-1647-AF42C63EA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2878" y="1181550"/>
            <a:ext cx="4653915" cy="3489378"/>
          </a:xfrm>
          <a:prstGeom prst="rect">
            <a:avLst/>
          </a:prstGeom>
        </p:spPr>
      </p:pic>
      <p:sp>
        <p:nvSpPr>
          <p:cNvPr id="25" name="Text 23">
            <a:extLst>
              <a:ext uri="{FF2B5EF4-FFF2-40B4-BE49-F238E27FC236}">
                <a16:creationId xmlns:a16="http://schemas.microsoft.com/office/drawing/2014/main" id="{7CDE51A5-BAA4-210C-91ED-163CE4F83C5B}"/>
              </a:ext>
            </a:extLst>
          </p:cNvPr>
          <p:cNvSpPr/>
          <p:nvPr/>
        </p:nvSpPr>
        <p:spPr>
          <a:xfrm>
            <a:off x="5742764" y="935919"/>
            <a:ext cx="199413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Executive Summary Overview</a:t>
            </a:r>
            <a:endParaRPr lang="en-US" sz="1046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84E4A62-6223-4F05-E2EE-C16B1267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57800"/>
          </a:xfrm>
          <a:prstGeom prst="rect">
            <a:avLst/>
          </a:prstGeom>
        </p:spPr>
      </p:pic>
      <p:sp>
        <p:nvSpPr>
          <p:cNvPr id="3" name="Text 23">
            <a:extLst>
              <a:ext uri="{FF2B5EF4-FFF2-40B4-BE49-F238E27FC236}">
                <a16:creationId xmlns:a16="http://schemas.microsoft.com/office/drawing/2014/main" id="{515B8991-7D0B-1FB2-2D22-E733AE302FD9}"/>
              </a:ext>
            </a:extLst>
          </p:cNvPr>
          <p:cNvSpPr/>
          <p:nvPr/>
        </p:nvSpPr>
        <p:spPr>
          <a:xfrm>
            <a:off x="3651882" y="137654"/>
            <a:ext cx="184024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Sales Performance Analysis</a:t>
            </a:r>
            <a:endParaRPr lang="en-US" sz="104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CF3F8-E4F3-5443-27AF-9D0EF6E5A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93" y="349546"/>
            <a:ext cx="8707013" cy="47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30D7364-71FC-9471-C005-E94C09D6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311"/>
            <a:ext cx="9144000" cy="5257800"/>
          </a:xfrm>
          <a:prstGeom prst="rect">
            <a:avLst/>
          </a:prstGeom>
        </p:spPr>
      </p:pic>
      <p:sp>
        <p:nvSpPr>
          <p:cNvPr id="3" name="Text 23">
            <a:extLst>
              <a:ext uri="{FF2B5EF4-FFF2-40B4-BE49-F238E27FC236}">
                <a16:creationId xmlns:a16="http://schemas.microsoft.com/office/drawing/2014/main" id="{11AF9B1B-47A7-3254-719E-A173CBA6024F}"/>
              </a:ext>
            </a:extLst>
          </p:cNvPr>
          <p:cNvSpPr/>
          <p:nvPr/>
        </p:nvSpPr>
        <p:spPr>
          <a:xfrm>
            <a:off x="3296817" y="126702"/>
            <a:ext cx="255037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RFM Customer Segmentation Analysis</a:t>
            </a:r>
            <a:endParaRPr lang="en-US" sz="104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B2404-EBAC-0D09-F304-5E413A80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31" y="373047"/>
            <a:ext cx="8619338" cy="46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0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67728AF-8298-E30D-8BA0-97BA5A83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57800"/>
          </a:xfrm>
          <a:prstGeom prst="rect">
            <a:avLst/>
          </a:prstGeom>
        </p:spPr>
      </p:pic>
      <p:sp>
        <p:nvSpPr>
          <p:cNvPr id="3" name="Text 23">
            <a:extLst>
              <a:ext uri="{FF2B5EF4-FFF2-40B4-BE49-F238E27FC236}">
                <a16:creationId xmlns:a16="http://schemas.microsoft.com/office/drawing/2014/main" id="{4B26ABBA-C92F-0F1B-B5F5-D3089C10BA61}"/>
              </a:ext>
            </a:extLst>
          </p:cNvPr>
          <p:cNvSpPr/>
          <p:nvPr/>
        </p:nvSpPr>
        <p:spPr>
          <a:xfrm>
            <a:off x="3784123" y="133475"/>
            <a:ext cx="157575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Basket Analysis</a:t>
            </a:r>
            <a:endParaRPr lang="en-US" sz="104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D3860-3093-E38A-CF71-ED8977A8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9" y="338506"/>
            <a:ext cx="8554720" cy="46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15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" y="-82153"/>
            <a:ext cx="9144000" cy="5225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Insights That Matter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14463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4356" y="1366242"/>
            <a:ext cx="9861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UK drives 85%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550501" y="1366242"/>
            <a:ext cx="28725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of total sales, with Germany and France as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564356" y="1580555"/>
            <a:ext cx="11534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distant followers. </a:t>
            </a:r>
            <a:endParaRPr lang="en-US" sz="104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7400"/>
            <a:ext cx="150019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925" y="2009180"/>
            <a:ext cx="9441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Peak revenue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1487044" y="2009180"/>
            <a:ext cx="26713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observed during November–December,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542925" y="2223492"/>
            <a:ext cx="24085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indicating strong seasonal patterns. </a:t>
            </a:r>
            <a:endParaRPr lang="en-US" sz="1046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00338"/>
            <a:ext cx="214313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7219" y="2652117"/>
            <a:ext cx="16362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Loyal customers (~32%)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2243444" y="2652117"/>
            <a:ext cx="11063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contribute over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3349749" y="2652117"/>
            <a:ext cx="851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60% of sales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4201306" y="2652117"/>
            <a:ext cx="383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607219" y="2866430"/>
            <a:ext cx="27520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highlighting the importance of retention. </a:t>
            </a:r>
            <a:endParaRPr lang="en-US" sz="1046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343275"/>
            <a:ext cx="192881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85788" y="3295055"/>
            <a:ext cx="16245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Basket Analysis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2210293" y="3295055"/>
            <a:ext cx="16495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revealed strong product 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585788" y="3509367"/>
            <a:ext cx="26773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associations for bundling opportunities. </a:t>
            </a:r>
            <a:endParaRPr lang="en-US" sz="1046" dirty="0"/>
          </a:p>
        </p:txBody>
      </p:sp>
      <p:sp>
        <p:nvSpPr>
          <p:cNvPr id="24" name="Shape 17"/>
          <p:cNvSpPr/>
          <p:nvPr/>
        </p:nvSpPr>
        <p:spPr>
          <a:xfrm>
            <a:off x="4533676" y="1775222"/>
            <a:ext cx="45719" cy="145565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2" name="Shape 16">
            <a:extLst>
              <a:ext uri="{FF2B5EF4-FFF2-40B4-BE49-F238E27FC236}">
                <a16:creationId xmlns:a16="http://schemas.microsoft.com/office/drawing/2014/main" id="{7BE383A2-C7AB-6502-113B-7FAC214E822D}"/>
              </a:ext>
            </a:extLst>
          </p:cNvPr>
          <p:cNvSpPr/>
          <p:nvPr/>
        </p:nvSpPr>
        <p:spPr>
          <a:xfrm>
            <a:off x="4508674" y="1756079"/>
            <a:ext cx="4203807" cy="1474801"/>
          </a:xfrm>
          <a:prstGeom prst="rect">
            <a:avLst/>
          </a:prstGeom>
          <a:solidFill>
            <a:srgbClr val="FF6B35">
              <a:alpha val="20000"/>
            </a:srgbClr>
          </a:solidFill>
          <a:ln/>
        </p:spPr>
      </p:sp>
      <p:sp>
        <p:nvSpPr>
          <p:cNvPr id="43" name="Text 18">
            <a:extLst>
              <a:ext uri="{FF2B5EF4-FFF2-40B4-BE49-F238E27FC236}">
                <a16:creationId xmlns:a16="http://schemas.microsoft.com/office/drawing/2014/main" id="{3738623A-2C44-10FC-8BDD-557A6FD3CBA0}"/>
              </a:ext>
            </a:extLst>
          </p:cNvPr>
          <p:cNvSpPr/>
          <p:nvPr/>
        </p:nvSpPr>
        <p:spPr>
          <a:xfrm>
            <a:off x="4615830" y="1932670"/>
            <a:ext cx="3986369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MBA Rule Example:</a:t>
            </a:r>
            <a:endParaRPr lang="en-US" sz="942" dirty="0"/>
          </a:p>
        </p:txBody>
      </p:sp>
      <p:sp>
        <p:nvSpPr>
          <p:cNvPr id="44" name="Text 19">
            <a:extLst>
              <a:ext uri="{FF2B5EF4-FFF2-40B4-BE49-F238E27FC236}">
                <a16:creationId xmlns:a16="http://schemas.microsoft.com/office/drawing/2014/main" id="{A8884999-414A-67BC-38AE-60FFFC0E5CE7}"/>
              </a:ext>
            </a:extLst>
          </p:cNvPr>
          <p:cNvSpPr/>
          <p:nvPr/>
        </p:nvSpPr>
        <p:spPr>
          <a:xfrm>
            <a:off x="4615829" y="2246223"/>
            <a:ext cx="822875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"Buyers of </a:t>
            </a:r>
            <a:endParaRPr lang="en-US" sz="1046" dirty="0"/>
          </a:p>
        </p:txBody>
      </p:sp>
      <p:sp>
        <p:nvSpPr>
          <p:cNvPr id="45" name="Text 20">
            <a:extLst>
              <a:ext uri="{FF2B5EF4-FFF2-40B4-BE49-F238E27FC236}">
                <a16:creationId xmlns:a16="http://schemas.microsoft.com/office/drawing/2014/main" id="{07580CF7-8DFA-8044-3D31-AED331079749}"/>
              </a:ext>
            </a:extLst>
          </p:cNvPr>
          <p:cNvSpPr/>
          <p:nvPr/>
        </p:nvSpPr>
        <p:spPr>
          <a:xfrm>
            <a:off x="5351351" y="2240354"/>
            <a:ext cx="1231160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 Light Holders</a:t>
            </a:r>
            <a:endParaRPr lang="en-US" sz="1046" dirty="0"/>
          </a:p>
        </p:txBody>
      </p:sp>
      <p:sp>
        <p:nvSpPr>
          <p:cNvPr id="46" name="Text 21">
            <a:extLst>
              <a:ext uri="{FF2B5EF4-FFF2-40B4-BE49-F238E27FC236}">
                <a16:creationId xmlns:a16="http://schemas.microsoft.com/office/drawing/2014/main" id="{50FBD73C-F878-5358-BD7A-497E57530218}"/>
              </a:ext>
            </a:extLst>
          </p:cNvPr>
          <p:cNvSpPr/>
          <p:nvPr/>
        </p:nvSpPr>
        <p:spPr>
          <a:xfrm>
            <a:off x="6559543" y="2228233"/>
            <a:ext cx="1041481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also purchase </a:t>
            </a:r>
            <a:endParaRPr lang="en-US" sz="1046" dirty="0"/>
          </a:p>
        </p:txBody>
      </p:sp>
      <p:sp>
        <p:nvSpPr>
          <p:cNvPr id="47" name="Text 22">
            <a:extLst>
              <a:ext uri="{FF2B5EF4-FFF2-40B4-BE49-F238E27FC236}">
                <a16:creationId xmlns:a16="http://schemas.microsoft.com/office/drawing/2014/main" id="{9DD548AF-E580-B3C0-FF2C-BBF703C10000}"/>
              </a:ext>
            </a:extLst>
          </p:cNvPr>
          <p:cNvSpPr/>
          <p:nvPr/>
        </p:nvSpPr>
        <p:spPr>
          <a:xfrm>
            <a:off x="7552995" y="2240354"/>
            <a:ext cx="532694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Wicker </a:t>
            </a:r>
            <a:endParaRPr lang="en-US" sz="1046" dirty="0"/>
          </a:p>
        </p:txBody>
      </p:sp>
      <p:sp>
        <p:nvSpPr>
          <p:cNvPr id="48" name="Text 23">
            <a:extLst>
              <a:ext uri="{FF2B5EF4-FFF2-40B4-BE49-F238E27FC236}">
                <a16:creationId xmlns:a16="http://schemas.microsoft.com/office/drawing/2014/main" id="{618C4EC2-A550-9774-20E1-05FA34565479}"/>
              </a:ext>
            </a:extLst>
          </p:cNvPr>
          <p:cNvSpPr/>
          <p:nvPr/>
        </p:nvSpPr>
        <p:spPr>
          <a:xfrm>
            <a:off x="4737039" y="2480979"/>
            <a:ext cx="580453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Hearts</a:t>
            </a:r>
            <a:endParaRPr lang="en-US" sz="1046" dirty="0"/>
          </a:p>
        </p:txBody>
      </p:sp>
      <p:sp>
        <p:nvSpPr>
          <p:cNvPr id="49" name="Text 24">
            <a:extLst>
              <a:ext uri="{FF2B5EF4-FFF2-40B4-BE49-F238E27FC236}">
                <a16:creationId xmlns:a16="http://schemas.microsoft.com/office/drawing/2014/main" id="{9707DD34-6954-AED6-C37C-B28EE5FD1D90}"/>
              </a:ext>
            </a:extLst>
          </p:cNvPr>
          <p:cNvSpPr/>
          <p:nvPr/>
        </p:nvSpPr>
        <p:spPr>
          <a:xfrm flipH="1" flipV="1">
            <a:off x="5107622" y="2376789"/>
            <a:ext cx="146992" cy="16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 </a:t>
            </a:r>
            <a:endParaRPr lang="en-US" sz="1046" dirty="0"/>
          </a:p>
        </p:txBody>
      </p:sp>
      <p:sp>
        <p:nvSpPr>
          <p:cNvPr id="50" name="Text 25">
            <a:extLst>
              <a:ext uri="{FF2B5EF4-FFF2-40B4-BE49-F238E27FC236}">
                <a16:creationId xmlns:a16="http://schemas.microsoft.com/office/drawing/2014/main" id="{EBE37C9C-8F6E-76EE-A3A0-03D4ED3AF6D6}"/>
              </a:ext>
            </a:extLst>
          </p:cNvPr>
          <p:cNvSpPr/>
          <p:nvPr/>
        </p:nvSpPr>
        <p:spPr>
          <a:xfrm>
            <a:off x="4859188" y="2749507"/>
            <a:ext cx="671932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Confidence:</a:t>
            </a:r>
            <a:endParaRPr lang="en-US" sz="837" dirty="0"/>
          </a:p>
        </p:txBody>
      </p:sp>
      <p:sp>
        <p:nvSpPr>
          <p:cNvPr id="51" name="Text 26">
            <a:extLst>
              <a:ext uri="{FF2B5EF4-FFF2-40B4-BE49-F238E27FC236}">
                <a16:creationId xmlns:a16="http://schemas.microsoft.com/office/drawing/2014/main" id="{34A9AF0B-3190-2430-693B-F3E0634C3C26}"/>
              </a:ext>
            </a:extLst>
          </p:cNvPr>
          <p:cNvSpPr/>
          <p:nvPr/>
        </p:nvSpPr>
        <p:spPr>
          <a:xfrm>
            <a:off x="5478763" y="2749450"/>
            <a:ext cx="269054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71%</a:t>
            </a:r>
            <a:endParaRPr lang="en-US" sz="837" dirty="0"/>
          </a:p>
        </p:txBody>
      </p:sp>
      <p:sp>
        <p:nvSpPr>
          <p:cNvPr id="52" name="Text 27">
            <a:extLst>
              <a:ext uri="{FF2B5EF4-FFF2-40B4-BE49-F238E27FC236}">
                <a16:creationId xmlns:a16="http://schemas.microsoft.com/office/drawing/2014/main" id="{217253FA-637C-1771-C74A-E72D04B706FF}"/>
              </a:ext>
            </a:extLst>
          </p:cNvPr>
          <p:cNvSpPr/>
          <p:nvPr/>
        </p:nvSpPr>
        <p:spPr>
          <a:xfrm>
            <a:off x="6082643" y="2749450"/>
            <a:ext cx="298280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Lift:</a:t>
            </a:r>
            <a:endParaRPr lang="en-US" sz="837" dirty="0"/>
          </a:p>
        </p:txBody>
      </p:sp>
      <p:sp>
        <p:nvSpPr>
          <p:cNvPr id="53" name="Text 28">
            <a:extLst>
              <a:ext uri="{FF2B5EF4-FFF2-40B4-BE49-F238E27FC236}">
                <a16:creationId xmlns:a16="http://schemas.microsoft.com/office/drawing/2014/main" id="{1BB724E8-4118-7ED9-7E3D-244EBF3A21B6}"/>
              </a:ext>
            </a:extLst>
          </p:cNvPr>
          <p:cNvSpPr/>
          <p:nvPr/>
        </p:nvSpPr>
        <p:spPr>
          <a:xfrm>
            <a:off x="6327279" y="2749450"/>
            <a:ext cx="238813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2.3</a:t>
            </a:r>
            <a:endParaRPr lang="en-US" sz="83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the Client Should Do Next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14463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4356" y="1366242"/>
            <a:ext cx="5256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Launch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090008" y="1366242"/>
            <a:ext cx="18760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re-engagement campaigns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966107" y="1366242"/>
            <a:ext cx="7282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At-Risk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564356" y="1580555"/>
            <a:ext cx="26761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 before they become inactive. </a:t>
            </a:r>
            <a:endParaRPr lang="en-US" sz="1046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7400"/>
            <a:ext cx="150019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2925" y="2009180"/>
            <a:ext cx="26580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Bundle frequently co-purchased items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3200986" y="2009180"/>
            <a:ext cx="91328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promote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542925" y="2223492"/>
            <a:ext cx="25047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them during peak seasons (Nov-Dec). </a:t>
            </a:r>
            <a:endParaRPr lang="en-US" sz="104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00338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2652117"/>
            <a:ext cx="12480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 offers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812392" y="2652117"/>
            <a:ext cx="22825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using segment behavior and past 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564356" y="2866430"/>
            <a:ext cx="26437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purchases to increase conversion rates. </a:t>
            </a:r>
            <a:endParaRPr lang="en-US" sz="1046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343275"/>
            <a:ext cx="171450" cy="17145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64356" y="3295055"/>
            <a:ext cx="28865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 KPIs and campaign effectiveness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3450878" y="3295055"/>
            <a:ext cx="8218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monthly via 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564356" y="3509367"/>
            <a:ext cx="25117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dashboard to optimize strategies. 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285750" y="3929063"/>
            <a:ext cx="4143375" cy="385763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"These are not just analytics—they're business levers that can directly impact revenue and customer retention." </a:t>
            </a:r>
            <a:endParaRPr lang="en-US" sz="942" dirty="0"/>
          </a:p>
        </p:txBody>
      </p:sp>
      <p:sp>
        <p:nvSpPr>
          <p:cNvPr id="23" name="Shape 16"/>
          <p:cNvSpPr/>
          <p:nvPr/>
        </p:nvSpPr>
        <p:spPr>
          <a:xfrm>
            <a:off x="4940490" y="1375172"/>
            <a:ext cx="1678781" cy="1350169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130" y="1540907"/>
            <a:ext cx="571500" cy="5715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060147" y="2194586"/>
            <a:ext cx="139303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Re-engagement Campaign</a:t>
            </a:r>
            <a:endParaRPr lang="en-US" sz="942" dirty="0"/>
          </a:p>
        </p:txBody>
      </p:sp>
      <p:sp>
        <p:nvSpPr>
          <p:cNvPr id="26" name="Shape 18"/>
          <p:cNvSpPr/>
          <p:nvPr/>
        </p:nvSpPr>
        <p:spPr>
          <a:xfrm>
            <a:off x="6816589" y="1348476"/>
            <a:ext cx="1678781" cy="1350169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0229" y="1548712"/>
            <a:ext cx="571500" cy="57150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7143545" y="2312988"/>
            <a:ext cx="109338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 Bundling</a:t>
            </a:r>
            <a:endParaRPr lang="en-US" sz="942" dirty="0"/>
          </a:p>
        </p:txBody>
      </p:sp>
      <p:sp>
        <p:nvSpPr>
          <p:cNvPr id="29" name="Shape 20"/>
          <p:cNvSpPr/>
          <p:nvPr/>
        </p:nvSpPr>
        <p:spPr>
          <a:xfrm>
            <a:off x="4946867" y="2949581"/>
            <a:ext cx="1678781" cy="1157288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2956" y="3051478"/>
            <a:ext cx="571500" cy="571500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5173080" y="3768483"/>
            <a:ext cx="12263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Offers</a:t>
            </a:r>
            <a:endParaRPr lang="en-US" sz="942" dirty="0"/>
          </a:p>
        </p:txBody>
      </p:sp>
      <p:sp>
        <p:nvSpPr>
          <p:cNvPr id="32" name="Shape 22"/>
          <p:cNvSpPr/>
          <p:nvPr/>
        </p:nvSpPr>
        <p:spPr>
          <a:xfrm>
            <a:off x="6868395" y="2964656"/>
            <a:ext cx="1678781" cy="1157288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0751" y="3132534"/>
            <a:ext cx="571500" cy="571500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7231874" y="3794468"/>
            <a:ext cx="9492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KPI Monitoring</a:t>
            </a:r>
            <a:endParaRPr lang="en-US" sz="942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435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Impact of This Solution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14463"/>
            <a:ext cx="128588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1494" y="1366242"/>
            <a:ext cx="16079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Actionable Intelligence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129424" y="1366242"/>
            <a:ext cx="22675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Transformed raw data into clear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521494" y="1580555"/>
            <a:ext cx="1324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strategies. </a:t>
            </a:r>
            <a:endParaRPr lang="en-US" sz="104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7400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4356" y="2009180"/>
            <a:ext cx="11538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Growth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1718239" y="2009180"/>
            <a:ext cx="24761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Identified opportunities for 15-20%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564356" y="2223492"/>
            <a:ext cx="25283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 through targeted marketing. </a:t>
            </a:r>
            <a:endParaRPr lang="en-US" sz="1046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00338"/>
            <a:ext cx="171450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64356" y="2652117"/>
            <a:ext cx="11447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Better Targeting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1709086" y="2652117"/>
            <a:ext cx="26706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Reduced marketing waste by focusing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564356" y="2866430"/>
            <a:ext cx="16524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high-value segments. </a:t>
            </a:r>
            <a:endParaRPr lang="en-US" sz="1046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343275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3295055"/>
            <a:ext cx="104413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 Efficiency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608488" y="3295055"/>
            <a:ext cx="26997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Automated reporting reduced analysis 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564356" y="3509367"/>
            <a:ext cx="8552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 by 75%. </a:t>
            </a:r>
            <a:endParaRPr lang="en-US" sz="1046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986213"/>
            <a:ext cx="214313" cy="1714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07219" y="3937992"/>
            <a:ext cx="16753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IT Dependency</a:t>
            </a:r>
            <a:endParaRPr lang="en-US" sz="1046" dirty="0"/>
          </a:p>
        </p:txBody>
      </p:sp>
      <p:sp>
        <p:nvSpPr>
          <p:cNvPr id="23" name="Text 15"/>
          <p:cNvSpPr/>
          <p:nvPr/>
        </p:nvSpPr>
        <p:spPr>
          <a:xfrm>
            <a:off x="2282596" y="3937992"/>
            <a:ext cx="16383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Self-service dashboard </a:t>
            </a:r>
            <a:endParaRPr lang="en-US" sz="1046" dirty="0"/>
          </a:p>
        </p:txBody>
      </p:sp>
      <p:sp>
        <p:nvSpPr>
          <p:cNvPr id="24" name="Text 16"/>
          <p:cNvSpPr/>
          <p:nvPr/>
        </p:nvSpPr>
        <p:spPr>
          <a:xfrm>
            <a:off x="607219" y="4152305"/>
            <a:ext cx="17705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empowers business users. </a:t>
            </a:r>
            <a:endParaRPr lang="en-US" sz="1046" dirty="0"/>
          </a:p>
        </p:txBody>
      </p:sp>
      <p:sp>
        <p:nvSpPr>
          <p:cNvPr id="25" name="Text 17"/>
          <p:cNvSpPr/>
          <p:nvPr/>
        </p:nvSpPr>
        <p:spPr>
          <a:xfrm>
            <a:off x="285750" y="4572000"/>
            <a:ext cx="4143375" cy="385763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"This solution delivers both immediate tactical wins and long-term strategic advantages." </a:t>
            </a:r>
            <a:endParaRPr lang="en-US" sz="942" dirty="0"/>
          </a:p>
        </p:txBody>
      </p:sp>
      <p:sp>
        <p:nvSpPr>
          <p:cNvPr id="26" name="Text 18"/>
          <p:cNvSpPr/>
          <p:nvPr/>
        </p:nvSpPr>
        <p:spPr>
          <a:xfrm>
            <a:off x="4714874" y="1285874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Projected Business Impact by Category</a:t>
            </a:r>
            <a:endParaRPr lang="en-US" sz="1046" dirty="0"/>
          </a:p>
        </p:txBody>
      </p:sp>
      <p:sp>
        <p:nvSpPr>
          <p:cNvPr id="27" name="Shape 19"/>
          <p:cNvSpPr/>
          <p:nvPr/>
        </p:nvSpPr>
        <p:spPr>
          <a:xfrm>
            <a:off x="4714875" y="1560909"/>
            <a:ext cx="4143375" cy="31432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1714500"/>
            <a:ext cx="385762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435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Opportunities for Expansion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14463"/>
            <a:ext cx="128588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1494" y="1366242"/>
            <a:ext cx="13345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Analytics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856091" y="1366242"/>
            <a:ext cx="19192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Implement streaming data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521494" y="1580555"/>
            <a:ext cx="20656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processing for instant insights. </a:t>
            </a:r>
            <a:endParaRPr lang="en-US" sz="104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7400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4356" y="2009180"/>
            <a:ext cx="12344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Models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1798802" y="2009180"/>
            <a:ext cx="22824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Forecast customer behavior and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564356" y="2223492"/>
            <a:ext cx="11605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 demand. </a:t>
            </a:r>
            <a:endParaRPr lang="en-US" sz="1046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00338"/>
            <a:ext cx="128588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21494" y="2652117"/>
            <a:ext cx="15069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App Deployment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2028406" y="2652117"/>
            <a:ext cx="2376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Create mobile-friendly dashboard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521494" y="2866430"/>
            <a:ext cx="14034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on-the-go access. </a:t>
            </a:r>
            <a:endParaRPr lang="en-US" sz="1046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343275"/>
            <a:ext cx="214313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07219" y="3295055"/>
            <a:ext cx="15180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Reporting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2125266" y="3295055"/>
            <a:ext cx="18196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Schedule regular insights 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607219" y="3509367"/>
            <a:ext cx="16423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delivery to stakeholders. </a:t>
            </a:r>
            <a:endParaRPr lang="en-US" sz="1046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986213"/>
            <a:ext cx="214313" cy="1714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07219" y="3937992"/>
            <a:ext cx="12351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Integration</a:t>
            </a:r>
            <a:endParaRPr lang="en-US" sz="1046" dirty="0"/>
          </a:p>
        </p:txBody>
      </p:sp>
      <p:sp>
        <p:nvSpPr>
          <p:cNvPr id="23" name="Text 15"/>
          <p:cNvSpPr/>
          <p:nvPr/>
        </p:nvSpPr>
        <p:spPr>
          <a:xfrm>
            <a:off x="1842390" y="3937992"/>
            <a:ext cx="18928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Enable secure sharing and </a:t>
            </a:r>
            <a:endParaRPr lang="en-US" sz="1046" dirty="0"/>
          </a:p>
        </p:txBody>
      </p:sp>
      <p:sp>
        <p:nvSpPr>
          <p:cNvPr id="24" name="Text 16"/>
          <p:cNvSpPr/>
          <p:nvPr/>
        </p:nvSpPr>
        <p:spPr>
          <a:xfrm>
            <a:off x="607219" y="4152305"/>
            <a:ext cx="18378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collaboration across teams. </a:t>
            </a:r>
            <a:endParaRPr lang="en-US" sz="1046" dirty="0"/>
          </a:p>
        </p:txBody>
      </p:sp>
      <p:sp>
        <p:nvSpPr>
          <p:cNvPr id="25" name="Text 17"/>
          <p:cNvSpPr/>
          <p:nvPr/>
        </p:nvSpPr>
        <p:spPr>
          <a:xfrm>
            <a:off x="285750" y="4572000"/>
            <a:ext cx="4143375" cy="385763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"This solution provides a foundation that can be expanded to meet evolving business needs." </a:t>
            </a:r>
            <a:endParaRPr lang="en-US" sz="942" dirty="0"/>
          </a:p>
        </p:txBody>
      </p:sp>
      <p:sp>
        <p:nvSpPr>
          <p:cNvPr id="26" name="Text 18"/>
          <p:cNvSpPr/>
          <p:nvPr/>
        </p:nvSpPr>
        <p:spPr>
          <a:xfrm>
            <a:off x="4714874" y="1291485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Timeline &amp; Complexity</a:t>
            </a:r>
            <a:endParaRPr lang="en-US" sz="1046" dirty="0"/>
          </a:p>
        </p:txBody>
      </p:sp>
      <p:sp>
        <p:nvSpPr>
          <p:cNvPr id="27" name="Shape 19"/>
          <p:cNvSpPr/>
          <p:nvPr/>
        </p:nvSpPr>
        <p:spPr>
          <a:xfrm>
            <a:off x="4714873" y="1585913"/>
            <a:ext cx="4143375" cy="31432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2037" y="1772265"/>
            <a:ext cx="385762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Challenge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14463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7219" y="1357313"/>
            <a:ext cx="382190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retail business lacked visibility into customer behavior. </a:t>
            </a:r>
            <a:endParaRPr lang="en-US" sz="10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7400"/>
            <a:ext cx="214313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7219" y="2000250"/>
            <a:ext cx="382190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Marketing was not personalized — all customers treated the same. </a:t>
            </a:r>
            <a:endParaRPr lang="en-US" sz="104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00338"/>
            <a:ext cx="192881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5788" y="2643188"/>
            <a:ext cx="326798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data-backed bundling or upselling strategies. </a:t>
            </a:r>
            <a:endParaRPr lang="en-US" sz="1046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86113"/>
            <a:ext cx="171450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4356" y="3128963"/>
            <a:ext cx="38647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Performance reports were manual, static, and time-consuming. </a:t>
            </a:r>
            <a:endParaRPr lang="en-US" sz="1046" dirty="0"/>
          </a:p>
        </p:txBody>
      </p:sp>
      <p:sp>
        <p:nvSpPr>
          <p:cNvPr id="13" name="Text 6"/>
          <p:cNvSpPr/>
          <p:nvPr/>
        </p:nvSpPr>
        <p:spPr>
          <a:xfrm>
            <a:off x="285750" y="3771900"/>
            <a:ext cx="4143375" cy="385763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"Before our solution, the client was sitting on a goldmine of customer data but wasn't extracting insights." </a:t>
            </a:r>
            <a:endParaRPr lang="en-US" sz="942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0853" y="1409998"/>
            <a:ext cx="4411419" cy="25806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4365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357313"/>
            <a:ext cx="41433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This project transformed raw retail transaction data into actionable business insights, enabling data-driven decision making for targeted marketing and inventory optimization.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2257425"/>
            <a:ext cx="4143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6B3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Takeaways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671763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2621756"/>
            <a:ext cx="389334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 segmentation reveals high-value targets for personalized marketing </a:t>
            </a:r>
            <a:endParaRPr lang="en-US" sz="9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164681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5781" y="3114675"/>
            <a:ext cx="389334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Product bundling opportunities identified through market basket analysis </a:t>
            </a:r>
            <a:endParaRPr lang="en-US" sz="94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657600"/>
            <a:ext cx="142875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5781" y="3607594"/>
            <a:ext cx="389334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Seasonal trends guide inventory planning and promotional timing </a:t>
            </a:r>
            <a:endParaRPr lang="en-US" sz="9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150519"/>
            <a:ext cx="142875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35781" y="4100513"/>
            <a:ext cx="389334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Interactive dashboard enables ongoing monitoring and decision support </a:t>
            </a:r>
            <a:endParaRPr lang="en-US" sz="942" dirty="0"/>
          </a:p>
        </p:txBody>
      </p:sp>
      <p:sp>
        <p:nvSpPr>
          <p:cNvPr id="24" name="Text 13"/>
          <p:cNvSpPr/>
          <p:nvPr/>
        </p:nvSpPr>
        <p:spPr>
          <a:xfrm>
            <a:off x="4714875" y="1316727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Impact Assessment</a:t>
            </a:r>
            <a:endParaRPr lang="en-US" sz="1046" dirty="0"/>
          </a:p>
        </p:txBody>
      </p:sp>
      <p:sp>
        <p:nvSpPr>
          <p:cNvPr id="25" name="Shape 14"/>
          <p:cNvSpPr/>
          <p:nvPr/>
        </p:nvSpPr>
        <p:spPr>
          <a:xfrm>
            <a:off x="4730054" y="1722860"/>
            <a:ext cx="4143375" cy="2499096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574" y="1875169"/>
            <a:ext cx="3276336" cy="2236298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4730055" y="4314826"/>
            <a:ext cx="41433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Questions? 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We Aimed to Achieve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14463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7219" y="1357313"/>
            <a:ext cx="382190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Understand and segment customers based on their behavior. </a:t>
            </a:r>
            <a:endParaRPr lang="en-US" sz="10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7400"/>
            <a:ext cx="192881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5788" y="2000250"/>
            <a:ext cx="38433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Discover meaningful product pairings using Market Basket Analysis. </a:t>
            </a:r>
            <a:endParaRPr lang="en-US" sz="104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00338"/>
            <a:ext cx="171450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4356" y="2643188"/>
            <a:ext cx="382776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Visualize business KPIs in a single, interactive dashboard. </a:t>
            </a:r>
            <a:endParaRPr lang="en-US" sz="1046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86113"/>
            <a:ext cx="171450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4356" y="3128963"/>
            <a:ext cx="38647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Empower marketing and leadership with data they can act on. </a:t>
            </a:r>
            <a:endParaRPr lang="en-US" sz="1046" dirty="0"/>
          </a:p>
        </p:txBody>
      </p:sp>
      <p:sp>
        <p:nvSpPr>
          <p:cNvPr id="13" name="Text 6"/>
          <p:cNvSpPr/>
          <p:nvPr/>
        </p:nvSpPr>
        <p:spPr>
          <a:xfrm>
            <a:off x="285750" y="3771900"/>
            <a:ext cx="4143375" cy="192881"/>
          </a:xfrm>
          <a:prstGeom prst="rect">
            <a:avLst/>
          </a:prstGeom>
          <a:noFill/>
          <a:ln/>
        </p:spPr>
        <p:txBody>
          <a:bodyPr wrap="non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"Our aim was to bridge the gap between data and decision-making." </a:t>
            </a:r>
            <a:endParaRPr lang="en-US" sz="942" dirty="0"/>
          </a:p>
        </p:txBody>
      </p:sp>
      <p:sp>
        <p:nvSpPr>
          <p:cNvPr id="14" name="Shape 7"/>
          <p:cNvSpPr/>
          <p:nvPr/>
        </p:nvSpPr>
        <p:spPr>
          <a:xfrm>
            <a:off x="4959021" y="1339453"/>
            <a:ext cx="1678781" cy="1157288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661" y="1493044"/>
            <a:ext cx="571500" cy="5715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262376" y="2143125"/>
            <a:ext cx="115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 Insights</a:t>
            </a:r>
            <a:endParaRPr lang="en-US" sz="942" dirty="0"/>
          </a:p>
        </p:txBody>
      </p:sp>
      <p:sp>
        <p:nvSpPr>
          <p:cNvPr id="17" name="Shape 9"/>
          <p:cNvSpPr/>
          <p:nvPr/>
        </p:nvSpPr>
        <p:spPr>
          <a:xfrm>
            <a:off x="6850749" y="1357313"/>
            <a:ext cx="1678781" cy="1157288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4389" y="1493044"/>
            <a:ext cx="571500" cy="57150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7167697" y="2171700"/>
            <a:ext cx="11326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Visualization</a:t>
            </a:r>
            <a:endParaRPr lang="en-US" sz="942" dirty="0"/>
          </a:p>
        </p:txBody>
      </p:sp>
      <p:sp>
        <p:nvSpPr>
          <p:cNvPr id="20" name="Shape 11"/>
          <p:cNvSpPr/>
          <p:nvPr/>
        </p:nvSpPr>
        <p:spPr>
          <a:xfrm>
            <a:off x="4972498" y="2811727"/>
            <a:ext cx="1678781" cy="1350169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2661" y="3057525"/>
            <a:ext cx="571500" cy="5715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5293323" y="3744595"/>
            <a:ext cx="109338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 Bundling</a:t>
            </a:r>
            <a:endParaRPr lang="en-US" sz="942" dirty="0"/>
          </a:p>
        </p:txBody>
      </p:sp>
      <p:sp>
        <p:nvSpPr>
          <p:cNvPr id="23" name="Shape 13"/>
          <p:cNvSpPr/>
          <p:nvPr/>
        </p:nvSpPr>
        <p:spPr>
          <a:xfrm>
            <a:off x="6888585" y="2817891"/>
            <a:ext cx="1678781" cy="1350169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4389" y="3068240"/>
            <a:ext cx="571500" cy="57150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7031459" y="3639740"/>
            <a:ext cx="139303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Interactive Dashboard</a:t>
            </a:r>
            <a:endParaRPr lang="en-US" sz="9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435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Objectives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14463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4356" y="1357313"/>
            <a:ext cx="38647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Identify purchasing patterns and trends across customer segments </a:t>
            </a:r>
            <a:endParaRPr lang="en-US" sz="10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7400"/>
            <a:ext cx="214313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7219" y="2000250"/>
            <a:ext cx="382190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Segment customers based on recency, frequency, and monetary value </a:t>
            </a:r>
            <a:endParaRPr lang="en-US" sz="104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00338"/>
            <a:ext cx="192881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5788" y="2643188"/>
            <a:ext cx="38433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Discover product associations for cross-selling opportunities </a:t>
            </a:r>
            <a:endParaRPr lang="en-US" sz="1046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343275"/>
            <a:ext cx="171450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4356" y="3286125"/>
            <a:ext cx="38647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Develop targeted marketing strategies for each customer segment </a:t>
            </a:r>
            <a:endParaRPr lang="en-US" sz="104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986213"/>
            <a:ext cx="171450" cy="17145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64356" y="3929063"/>
            <a:ext cx="38647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Create interactive dashboards for real-time business insights </a:t>
            </a:r>
            <a:endParaRPr lang="en-US" sz="1046" dirty="0"/>
          </a:p>
        </p:txBody>
      </p:sp>
      <p:sp>
        <p:nvSpPr>
          <p:cNvPr id="15" name="Text 7"/>
          <p:cNvSpPr/>
          <p:nvPr/>
        </p:nvSpPr>
        <p:spPr>
          <a:xfrm>
            <a:off x="285750" y="4572000"/>
            <a:ext cx="4143375" cy="385763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"Our goal was to transform raw retail data into actionable business strategies." </a:t>
            </a:r>
            <a:endParaRPr lang="en-US" sz="942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344" y="1428750"/>
            <a:ext cx="3521868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8389"/>
            <a:ext cx="137517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4705" y="1368028"/>
            <a:ext cx="270273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Online Retail II UCI Dataset 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285750" y="1700213"/>
            <a:ext cx="4143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transnational data set containing all transactions occurring for a UK-based online retail between 01/12/2009 and 09/12/2011.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285750" y="2300288"/>
            <a:ext cx="4143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Key Features: </a:t>
            </a:r>
            <a:endParaRPr lang="en-US" sz="123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682478"/>
            <a:ext cx="85725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42913" y="2643188"/>
            <a:ext cx="207272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InvoiceNo, StockCode, Description </a:t>
            </a:r>
            <a:endParaRPr lang="en-US" sz="94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961084"/>
            <a:ext cx="128588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85775" y="2921794"/>
            <a:ext cx="19236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Quantity, InvoiceDate, UnitPrice </a:t>
            </a:r>
            <a:endParaRPr lang="en-US" sz="9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239691"/>
            <a:ext cx="100013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57200" y="3200400"/>
            <a:ext cx="127571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CustomerID, Country </a:t>
            </a:r>
            <a:endParaRPr lang="en-US" sz="942" dirty="0"/>
          </a:p>
        </p:txBody>
      </p:sp>
      <p:sp>
        <p:nvSpPr>
          <p:cNvPr id="15" name="Shape 8"/>
          <p:cNvSpPr/>
          <p:nvPr/>
        </p:nvSpPr>
        <p:spPr>
          <a:xfrm>
            <a:off x="357188" y="3607594"/>
            <a:ext cx="1238241" cy="721519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6" name="Text 9"/>
          <p:cNvSpPr/>
          <p:nvPr/>
        </p:nvSpPr>
        <p:spPr>
          <a:xfrm>
            <a:off x="464344" y="3714750"/>
            <a:ext cx="102392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779K+</a:t>
            </a:r>
            <a:endParaRPr lang="en-US" sz="1575" dirty="0"/>
          </a:p>
        </p:txBody>
      </p:sp>
      <p:sp>
        <p:nvSpPr>
          <p:cNvPr id="17" name="Text 10"/>
          <p:cNvSpPr/>
          <p:nvPr/>
        </p:nvSpPr>
        <p:spPr>
          <a:xfrm>
            <a:off x="464344" y="4050506"/>
            <a:ext cx="10239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837" dirty="0"/>
          </a:p>
        </p:txBody>
      </p:sp>
      <p:sp>
        <p:nvSpPr>
          <p:cNvPr id="18" name="Shape 11"/>
          <p:cNvSpPr/>
          <p:nvPr/>
        </p:nvSpPr>
        <p:spPr>
          <a:xfrm>
            <a:off x="1738303" y="3607594"/>
            <a:ext cx="1238241" cy="721519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1845459" y="3714750"/>
            <a:ext cx="102392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4,000+</a:t>
            </a:r>
            <a:endParaRPr lang="en-US" sz="1575" dirty="0"/>
          </a:p>
        </p:txBody>
      </p:sp>
      <p:sp>
        <p:nvSpPr>
          <p:cNvPr id="20" name="Text 13"/>
          <p:cNvSpPr/>
          <p:nvPr/>
        </p:nvSpPr>
        <p:spPr>
          <a:xfrm>
            <a:off x="1845459" y="4050506"/>
            <a:ext cx="10239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Products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3119419" y="3607594"/>
            <a:ext cx="1238241" cy="721519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22" name="Text 15"/>
          <p:cNvSpPr/>
          <p:nvPr/>
        </p:nvSpPr>
        <p:spPr>
          <a:xfrm>
            <a:off x="3226575" y="3714750"/>
            <a:ext cx="102392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38</a:t>
            </a:r>
            <a:endParaRPr lang="en-US" sz="1575" dirty="0"/>
          </a:p>
        </p:txBody>
      </p:sp>
      <p:sp>
        <p:nvSpPr>
          <p:cNvPr id="23" name="Text 16"/>
          <p:cNvSpPr/>
          <p:nvPr/>
        </p:nvSpPr>
        <p:spPr>
          <a:xfrm>
            <a:off x="3226575" y="4050506"/>
            <a:ext cx="10239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Countries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4714874" y="1153715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 Distribution by Month</a:t>
            </a:r>
            <a:endParaRPr lang="en-US" sz="1046" dirty="0"/>
          </a:p>
        </p:txBody>
      </p:sp>
      <p:sp>
        <p:nvSpPr>
          <p:cNvPr id="25" name="Shape 18"/>
          <p:cNvSpPr/>
          <p:nvPr/>
        </p:nvSpPr>
        <p:spPr>
          <a:xfrm>
            <a:off x="4714875" y="1446609"/>
            <a:ext cx="4143375" cy="31432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3462" y="1582341"/>
            <a:ext cx="385762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Analytical Workflow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1357313"/>
            <a:ext cx="257175" cy="257175"/>
          </a:xfrm>
          <a:prstGeom prst="ellipse">
            <a:avLst/>
          </a:prstGeom>
          <a:solidFill>
            <a:srgbClr val="FF6B35"/>
          </a:solidFill>
          <a:ln/>
        </p:spPr>
      </p:sp>
      <p:sp>
        <p:nvSpPr>
          <p:cNvPr id="6" name="Text 3"/>
          <p:cNvSpPr/>
          <p:nvPr/>
        </p:nvSpPr>
        <p:spPr>
          <a:xfrm>
            <a:off x="285750" y="1357313"/>
            <a:ext cx="2571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650081" y="1366242"/>
            <a:ext cx="17536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Cleaned and transformed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403732" y="1366242"/>
            <a:ext cx="6119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779,000+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015667" y="1366242"/>
            <a:ext cx="9004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transactions. </a:t>
            </a:r>
            <a:endParaRPr lang="en-US" sz="1046" dirty="0"/>
          </a:p>
        </p:txBody>
      </p:sp>
      <p:sp>
        <p:nvSpPr>
          <p:cNvPr id="10" name="Shape 7"/>
          <p:cNvSpPr/>
          <p:nvPr/>
        </p:nvSpPr>
        <p:spPr>
          <a:xfrm>
            <a:off x="285750" y="1828800"/>
            <a:ext cx="257175" cy="257175"/>
          </a:xfrm>
          <a:prstGeom prst="ellipse">
            <a:avLst/>
          </a:prstGeom>
          <a:solidFill>
            <a:srgbClr val="FF6B35"/>
          </a:solidFill>
          <a:ln/>
        </p:spPr>
      </p:sp>
      <p:sp>
        <p:nvSpPr>
          <p:cNvPr id="11" name="Text 8"/>
          <p:cNvSpPr/>
          <p:nvPr/>
        </p:nvSpPr>
        <p:spPr>
          <a:xfrm>
            <a:off x="285750" y="1828800"/>
            <a:ext cx="2571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650081" y="1837730"/>
            <a:ext cx="759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Performed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1409914" y="1837730"/>
            <a:ext cx="8532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RFM scoring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263173" y="1837730"/>
            <a:ext cx="21137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(Recency, Frequency, Monetary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650081" y="2052042"/>
            <a:ext cx="4396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value). </a:t>
            </a:r>
            <a:endParaRPr lang="en-US" sz="1046" dirty="0"/>
          </a:p>
        </p:txBody>
      </p:sp>
      <p:sp>
        <p:nvSpPr>
          <p:cNvPr id="16" name="Shape 13"/>
          <p:cNvSpPr/>
          <p:nvPr/>
        </p:nvSpPr>
        <p:spPr>
          <a:xfrm>
            <a:off x="285750" y="2471738"/>
            <a:ext cx="257175" cy="257175"/>
          </a:xfrm>
          <a:prstGeom prst="ellipse">
            <a:avLst/>
          </a:prstGeom>
          <a:solidFill>
            <a:srgbClr val="FF6B35"/>
          </a:solidFill>
          <a:ln/>
        </p:spPr>
      </p:sp>
      <p:sp>
        <p:nvSpPr>
          <p:cNvPr id="17" name="Text 14"/>
          <p:cNvSpPr/>
          <p:nvPr/>
        </p:nvSpPr>
        <p:spPr>
          <a:xfrm>
            <a:off x="285750" y="2471738"/>
            <a:ext cx="2571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650081" y="2480667"/>
            <a:ext cx="18268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Clustered customers using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2476900" y="2480667"/>
            <a:ext cx="5539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KMeans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3030848" y="2480667"/>
            <a:ext cx="12750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form actionable 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650081" y="2694980"/>
            <a:ext cx="6976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segments. </a:t>
            </a:r>
            <a:endParaRPr lang="en-US" sz="1046" dirty="0"/>
          </a:p>
        </p:txBody>
      </p:sp>
      <p:sp>
        <p:nvSpPr>
          <p:cNvPr id="22" name="Shape 19"/>
          <p:cNvSpPr/>
          <p:nvPr/>
        </p:nvSpPr>
        <p:spPr>
          <a:xfrm>
            <a:off x="285750" y="3114675"/>
            <a:ext cx="257175" cy="257175"/>
          </a:xfrm>
          <a:prstGeom prst="ellipse">
            <a:avLst/>
          </a:prstGeom>
          <a:solidFill>
            <a:srgbClr val="FF6B35"/>
          </a:solidFill>
          <a:ln/>
        </p:spPr>
      </p:sp>
      <p:sp>
        <p:nvSpPr>
          <p:cNvPr id="23" name="Text 20"/>
          <p:cNvSpPr/>
          <p:nvPr/>
        </p:nvSpPr>
        <p:spPr>
          <a:xfrm>
            <a:off x="285750" y="3114675"/>
            <a:ext cx="2571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650081" y="3123605"/>
            <a:ext cx="5463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Applied 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1196439" y="3123605"/>
            <a:ext cx="12110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Apriori algorithm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2407472" y="3123605"/>
            <a:ext cx="16033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discovering product 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650081" y="3337917"/>
            <a:ext cx="5765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bundles. </a:t>
            </a:r>
            <a:endParaRPr lang="en-US" sz="1046" dirty="0"/>
          </a:p>
        </p:txBody>
      </p:sp>
      <p:sp>
        <p:nvSpPr>
          <p:cNvPr id="28" name="Shape 25"/>
          <p:cNvSpPr/>
          <p:nvPr/>
        </p:nvSpPr>
        <p:spPr>
          <a:xfrm>
            <a:off x="285750" y="3757613"/>
            <a:ext cx="257175" cy="257175"/>
          </a:xfrm>
          <a:prstGeom prst="ellipse">
            <a:avLst/>
          </a:prstGeom>
          <a:solidFill>
            <a:srgbClr val="FF6B35"/>
          </a:solidFill>
          <a:ln/>
        </p:spPr>
      </p:sp>
      <p:sp>
        <p:nvSpPr>
          <p:cNvPr id="29" name="Text 26"/>
          <p:cNvSpPr/>
          <p:nvPr/>
        </p:nvSpPr>
        <p:spPr>
          <a:xfrm>
            <a:off x="285750" y="3757613"/>
            <a:ext cx="2571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942" dirty="0"/>
          </a:p>
        </p:txBody>
      </p:sp>
      <p:sp>
        <p:nvSpPr>
          <p:cNvPr id="30" name="Text 27"/>
          <p:cNvSpPr/>
          <p:nvPr/>
        </p:nvSpPr>
        <p:spPr>
          <a:xfrm>
            <a:off x="650081" y="3766542"/>
            <a:ext cx="7892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Designed a </a:t>
            </a:r>
            <a:endParaRPr lang="en-US" sz="1046" dirty="0"/>
          </a:p>
        </p:txBody>
      </p:sp>
      <p:sp>
        <p:nvSpPr>
          <p:cNvPr id="31" name="Text 28"/>
          <p:cNvSpPr/>
          <p:nvPr/>
        </p:nvSpPr>
        <p:spPr>
          <a:xfrm>
            <a:off x="1439326" y="3766542"/>
            <a:ext cx="19196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4-page interactive Power BI</a:t>
            </a:r>
            <a:endParaRPr lang="en-US" sz="1046" dirty="0"/>
          </a:p>
        </p:txBody>
      </p:sp>
      <p:sp>
        <p:nvSpPr>
          <p:cNvPr id="32" name="Text 29"/>
          <p:cNvSpPr/>
          <p:nvPr/>
        </p:nvSpPr>
        <p:spPr>
          <a:xfrm>
            <a:off x="3359014" y="3766542"/>
            <a:ext cx="7986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dashboard. </a:t>
            </a:r>
            <a:endParaRPr lang="en-US" sz="1046" dirty="0"/>
          </a:p>
        </p:txBody>
      </p:sp>
      <p:sp>
        <p:nvSpPr>
          <p:cNvPr id="33" name="Text 30"/>
          <p:cNvSpPr/>
          <p:nvPr/>
        </p:nvSpPr>
        <p:spPr>
          <a:xfrm>
            <a:off x="285750" y="4229100"/>
            <a:ext cx="4143375" cy="385763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"This solution was not just analytical—it was business-first, focusing on marketing, customer insights, and product bundling." </a:t>
            </a:r>
            <a:endParaRPr lang="en-US" sz="942" dirty="0"/>
          </a:p>
        </p:txBody>
      </p:sp>
      <p:pic>
        <p:nvPicPr>
          <p:cNvPr id="3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614" y="1255380"/>
            <a:ext cx="4313636" cy="33594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Insights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14463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4356" y="1366242"/>
            <a:ext cx="11365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United Kingdom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700938" y="1366242"/>
            <a:ext cx="47963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drives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180574" y="1366242"/>
            <a:ext cx="2884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85%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469059" y="1366242"/>
            <a:ext cx="19082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of total sales, with Germany 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564356" y="1580555"/>
            <a:ext cx="21177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France as distant followers. </a:t>
            </a:r>
            <a:endParaRPr lang="en-US" sz="104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7400"/>
            <a:ext cx="150019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2925" y="2009180"/>
            <a:ext cx="14937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November-December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2036694" y="2009180"/>
            <a:ext cx="21402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shows peak revenue, indicating 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542925" y="2223492"/>
            <a:ext cx="24961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seasonal purchasing patterns. </a:t>
            </a:r>
            <a:endParaRPr lang="en-US" sz="1046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00338"/>
            <a:ext cx="171450" cy="1714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64356" y="2652117"/>
            <a:ext cx="13328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Weekdays between 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1897252" y="2652117"/>
            <a:ext cx="9149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 AM – 2 PM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2812238" y="2652117"/>
            <a:ext cx="15811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are peak buying hours, </a:t>
            </a:r>
            <a:endParaRPr lang="en-US" sz="1046" dirty="0"/>
          </a:p>
        </p:txBody>
      </p:sp>
      <p:sp>
        <p:nvSpPr>
          <p:cNvPr id="19" name="Text 13"/>
          <p:cNvSpPr/>
          <p:nvPr/>
        </p:nvSpPr>
        <p:spPr>
          <a:xfrm>
            <a:off x="564356" y="2866430"/>
            <a:ext cx="22241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crucial for inventory and staffing. </a:t>
            </a:r>
            <a:endParaRPr lang="en-US" sz="1046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343275"/>
            <a:ext cx="171450" cy="17145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64356" y="3295055"/>
            <a:ext cx="19195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Top-selling products include 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2483904" y="3295055"/>
            <a:ext cx="6683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gift items</a:t>
            </a:r>
            <a:endParaRPr lang="en-US" sz="1046" dirty="0"/>
          </a:p>
        </p:txBody>
      </p:sp>
      <p:sp>
        <p:nvSpPr>
          <p:cNvPr id="23" name="Text 16"/>
          <p:cNvSpPr/>
          <p:nvPr/>
        </p:nvSpPr>
        <p:spPr>
          <a:xfrm>
            <a:off x="3152291" y="3295055"/>
            <a:ext cx="3306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1046" dirty="0"/>
          </a:p>
        </p:txBody>
      </p:sp>
      <p:sp>
        <p:nvSpPr>
          <p:cNvPr id="24" name="Text 17"/>
          <p:cNvSpPr/>
          <p:nvPr/>
        </p:nvSpPr>
        <p:spPr>
          <a:xfrm>
            <a:off x="3482913" y="3295055"/>
            <a:ext cx="4002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home 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564356" y="3509367"/>
            <a:ext cx="8241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decorations</a:t>
            </a:r>
            <a:endParaRPr lang="en-US" sz="1046" dirty="0"/>
          </a:p>
        </p:txBody>
      </p:sp>
      <p:sp>
        <p:nvSpPr>
          <p:cNvPr id="26" name="Text 19"/>
          <p:cNvSpPr/>
          <p:nvPr/>
        </p:nvSpPr>
        <p:spPr>
          <a:xfrm>
            <a:off x="1388483" y="3509367"/>
            <a:ext cx="17268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with seasonal variations. </a:t>
            </a:r>
            <a:endParaRPr lang="en-US" sz="1046" dirty="0"/>
          </a:p>
        </p:txBody>
      </p:sp>
      <p:sp>
        <p:nvSpPr>
          <p:cNvPr id="28" name="Text 21"/>
          <p:cNvSpPr/>
          <p:nvPr/>
        </p:nvSpPr>
        <p:spPr>
          <a:xfrm>
            <a:off x="4860493" y="1061828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by Country</a:t>
            </a:r>
            <a:endParaRPr lang="en-US" sz="1046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5FC0A7-0AD6-5C53-7517-34B68C8F2A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93" b="1363"/>
          <a:stretch>
            <a:fillRect/>
          </a:stretch>
        </p:blipFill>
        <p:spPr>
          <a:xfrm>
            <a:off x="4572000" y="1366241"/>
            <a:ext cx="4434612" cy="25419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788B882-FF56-0D39-20CA-BD8D054A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6"/>
            <a:ext cx="9144000" cy="6643688"/>
          </a:xfrm>
          <a:prstGeom prst="rect">
            <a:avLst/>
          </a:prstGeom>
        </p:spPr>
      </p:pic>
      <p:sp>
        <p:nvSpPr>
          <p:cNvPr id="4" name="Text 23">
            <a:extLst>
              <a:ext uri="{FF2B5EF4-FFF2-40B4-BE49-F238E27FC236}">
                <a16:creationId xmlns:a16="http://schemas.microsoft.com/office/drawing/2014/main" id="{4045C101-5A90-E790-74B9-809A83DB3F44}"/>
              </a:ext>
            </a:extLst>
          </p:cNvPr>
          <p:cNvSpPr/>
          <p:nvPr/>
        </p:nvSpPr>
        <p:spPr>
          <a:xfrm>
            <a:off x="4969825" y="110968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 Trend</a:t>
            </a:r>
            <a:endParaRPr lang="en-US" sz="104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62133-7052-9C6D-E34C-48888E9F9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9" r="666"/>
          <a:stretch>
            <a:fillRect/>
          </a:stretch>
        </p:blipFill>
        <p:spPr>
          <a:xfrm>
            <a:off x="4536264" y="312737"/>
            <a:ext cx="4550163" cy="217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B2092-9058-2272-BD72-928F4DDEAE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03" r="593"/>
          <a:stretch>
            <a:fillRect/>
          </a:stretch>
        </p:blipFill>
        <p:spPr>
          <a:xfrm>
            <a:off x="4536264" y="2833173"/>
            <a:ext cx="4550163" cy="2179850"/>
          </a:xfrm>
          <a:prstGeom prst="rect">
            <a:avLst/>
          </a:prstGeom>
        </p:spPr>
      </p:pic>
      <p:sp>
        <p:nvSpPr>
          <p:cNvPr id="8" name="Text 23">
            <a:extLst>
              <a:ext uri="{FF2B5EF4-FFF2-40B4-BE49-F238E27FC236}">
                <a16:creationId xmlns:a16="http://schemas.microsoft.com/office/drawing/2014/main" id="{F0C051C4-6657-4FF6-5E51-AF838F4FA262}"/>
              </a:ext>
            </a:extLst>
          </p:cNvPr>
          <p:cNvSpPr/>
          <p:nvPr/>
        </p:nvSpPr>
        <p:spPr>
          <a:xfrm>
            <a:off x="6153241" y="2672231"/>
            <a:ext cx="149079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Hourly Revenue Trend</a:t>
            </a:r>
            <a:endParaRPr lang="en-US" sz="1046" dirty="0"/>
          </a:p>
        </p:txBody>
      </p:sp>
      <p:sp>
        <p:nvSpPr>
          <p:cNvPr id="9" name="Text 23">
            <a:extLst>
              <a:ext uri="{FF2B5EF4-FFF2-40B4-BE49-F238E27FC236}">
                <a16:creationId xmlns:a16="http://schemas.microsoft.com/office/drawing/2014/main" id="{4FAF9C02-2496-B709-274C-DD76ECB4E7C2}"/>
              </a:ext>
            </a:extLst>
          </p:cNvPr>
          <p:cNvSpPr/>
          <p:nvPr/>
        </p:nvSpPr>
        <p:spPr>
          <a:xfrm>
            <a:off x="1663191" y="124318"/>
            <a:ext cx="137056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Top-selling products</a:t>
            </a:r>
            <a:endParaRPr lang="en-US" sz="104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BE1975-64E2-B737-77CE-B31A5A5B94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8" t="1898" r="1000" b="1898"/>
          <a:stretch>
            <a:fillRect/>
          </a:stretch>
        </p:blipFill>
        <p:spPr>
          <a:xfrm>
            <a:off x="237422" y="325281"/>
            <a:ext cx="4169353" cy="46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6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RFM Analysis: Understanding Customer Value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14388"/>
            <a:ext cx="714375" cy="42863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357313"/>
            <a:ext cx="4143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6B3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RFM Analysis?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5750" y="1721644"/>
            <a:ext cx="4143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customer segmentation technique that uses purchase behavior to identify your most valuable customers.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285750" y="2321719"/>
            <a:ext cx="2143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607219" y="2330648"/>
            <a:ext cx="5267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Recency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1133931" y="2330648"/>
            <a:ext cx="2603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How recently did the customer purchase? 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607219" y="2523530"/>
            <a:ext cx="24447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Recent buyers are more likely to buy again.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285750" y="2814638"/>
            <a:ext cx="2143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</a:t>
            </a:r>
            <a:endParaRPr lang="en-US" sz="1575" dirty="0"/>
          </a:p>
        </p:txBody>
      </p:sp>
      <p:sp>
        <p:nvSpPr>
          <p:cNvPr id="12" name="Text 9"/>
          <p:cNvSpPr/>
          <p:nvPr/>
        </p:nvSpPr>
        <p:spPr>
          <a:xfrm>
            <a:off x="607219" y="2823567"/>
            <a:ext cx="6680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Frequency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1275243" y="2823567"/>
            <a:ext cx="18646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How often do they purchase? 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607219" y="3016448"/>
            <a:ext cx="25915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Frequent buyers are more engaged and loyal.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285750" y="3307556"/>
            <a:ext cx="2143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FF6B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</a:t>
            </a:r>
            <a:endParaRPr lang="en-US" sz="1575" dirty="0"/>
          </a:p>
        </p:txBody>
      </p:sp>
      <p:sp>
        <p:nvSpPr>
          <p:cNvPr id="16" name="Text 13"/>
          <p:cNvSpPr/>
          <p:nvPr/>
        </p:nvSpPr>
        <p:spPr>
          <a:xfrm>
            <a:off x="607219" y="3316486"/>
            <a:ext cx="6263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Monetary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1233581" y="3316486"/>
            <a:ext cx="17003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How much do they spend? 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607219" y="3509367"/>
            <a:ext cx="21163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Big spenders generate more revenue.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285750" y="3907631"/>
            <a:ext cx="4143375" cy="385763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"RFM analysis helped us identify which customers to prioritize for different marketing campaigns." 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4714875" y="1357313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Segments by RFM Score</a:t>
            </a:r>
            <a:endParaRPr lang="en-US" sz="1046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A6C350-1607-FBD1-9650-B5360B7C2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21644"/>
            <a:ext cx="4474104" cy="26674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1258</Words>
  <Application>Microsoft Office PowerPoint</Application>
  <PresentationFormat>On-screen Show (16:9)</PresentationFormat>
  <Paragraphs>254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Montserrat</vt:lpstr>
      <vt:lpstr>Noto Sans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Ayesha Banu</cp:lastModifiedBy>
  <cp:revision>3</cp:revision>
  <dcterms:created xsi:type="dcterms:W3CDTF">2025-07-13T06:34:42Z</dcterms:created>
  <dcterms:modified xsi:type="dcterms:W3CDTF">2025-07-13T09:27:00Z</dcterms:modified>
</cp:coreProperties>
</file>